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2" r:id="rId4"/>
    <p:sldId id="280" r:id="rId5"/>
    <p:sldId id="281" r:id="rId6"/>
    <p:sldId id="283" r:id="rId7"/>
    <p:sldId id="258" r:id="rId8"/>
    <p:sldId id="259" r:id="rId9"/>
    <p:sldId id="262" r:id="rId10"/>
    <p:sldId id="274" r:id="rId11"/>
  </p:sldIdLst>
  <p:sldSz cx="9144000" cy="6858000" type="screen4x3"/>
  <p:notesSz cx="6808788" cy="994092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4100-4FF5-4214-B373-88013F714890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0EB2-EE50-422C-8B90-F8F91B4EFA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247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66D7-D61F-4BB6-A2B7-0D977460971D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73E9E-B816-4B00-A8B8-96148C8F885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465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3E9E-B816-4B00-A8B8-96148C8F8856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647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67CE03-10E0-4702-8639-5A015B8D55F6}" type="datetimeFigureOut">
              <a:rPr lang="es-PE" smtClean="0"/>
              <a:t>22/04/2019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4FCF87-F7C6-4774-BA42-D49357B6377F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802631"/>
          </a:xfrm>
        </p:spPr>
        <p:txBody>
          <a:bodyPr>
            <a:normAutofit fontScale="90000"/>
          </a:bodyPr>
          <a:lstStyle/>
          <a:p>
            <a:pPr algn="ctr"/>
            <a:r>
              <a:rPr lang="es-PE" sz="3000" dirty="0" smtClean="0"/>
              <a:t/>
            </a:r>
            <a:br>
              <a:rPr lang="es-PE" sz="3000" dirty="0" smtClean="0"/>
            </a:br>
            <a:r>
              <a:rPr lang="es-PE" sz="3000" dirty="0" smtClean="0"/>
              <a:t/>
            </a:r>
            <a:br>
              <a:rPr lang="es-PE" sz="3000" dirty="0" smtClean="0"/>
            </a:br>
            <a:r>
              <a:rPr lang="es-PE" sz="3000" dirty="0"/>
              <a:t/>
            </a:r>
            <a:br>
              <a:rPr lang="es-PE" sz="3000" dirty="0"/>
            </a:br>
            <a:r>
              <a:rPr lang="es-PE" sz="3000" b="1" dirty="0" smtClean="0"/>
              <a:t>PRESUPUESTO PARTICIPATIVO 2020 </a:t>
            </a:r>
            <a:br>
              <a:rPr lang="es-PE" sz="3000" b="1" dirty="0" smtClean="0"/>
            </a:br>
            <a:r>
              <a:rPr lang="es-PE" sz="3000" b="1" dirty="0" smtClean="0"/>
              <a:t>MUNICIPALIDAD DISTRITAL DE INDEPENDENCIA</a:t>
            </a:r>
            <a:endParaRPr lang="es-PE" sz="3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87301" y="3933056"/>
            <a:ext cx="6400800" cy="7920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PE" b="1" dirty="0" smtClean="0"/>
              <a:t>GERENCIA DE PLANIFICACIÓN</a:t>
            </a:r>
            <a:r>
              <a:rPr lang="es-PE" b="1" dirty="0"/>
              <a:t>, PRESUPUESTO </a:t>
            </a:r>
            <a:r>
              <a:rPr lang="es-PE" b="1" dirty="0" smtClean="0"/>
              <a:t>Y</a:t>
            </a:r>
            <a:endParaRPr lang="es-PE" b="1" dirty="0"/>
          </a:p>
          <a:p>
            <a:pPr algn="ctr"/>
            <a:r>
              <a:rPr lang="es-PE" b="1" dirty="0" smtClean="0"/>
              <a:t>RACIONALIZACIÓN </a:t>
            </a:r>
            <a:endParaRPr lang="es-PE" b="1" dirty="0"/>
          </a:p>
          <a:p>
            <a:pPr algn="ctr"/>
            <a:endParaRPr lang="es-PE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92696"/>
            <a:ext cx="1296144" cy="1296144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4067944" y="615703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Abril 2019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75856" y="5517232"/>
            <a:ext cx="3151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SESIONES INFORMATIVAS</a:t>
            </a:r>
          </a:p>
        </p:txBody>
      </p:sp>
    </p:spTree>
    <p:extLst>
      <p:ext uri="{BB962C8B-B14F-4D97-AF65-F5344CB8AC3E}">
        <p14:creationId xmlns:p14="http://schemas.microsoft.com/office/powerpoint/2010/main" val="39193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PLANEAMIENTO ESTRATÉGICO</a:t>
            </a:r>
            <a:endParaRPr lang="es-PE" dirty="0"/>
          </a:p>
        </p:txBody>
      </p:sp>
      <p:pic>
        <p:nvPicPr>
          <p:cNvPr id="4" name="Imagen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38" t="11905" r="16905" b="5238"/>
          <a:stretch/>
        </p:blipFill>
        <p:spPr>
          <a:xfrm>
            <a:off x="1021841" y="1600200"/>
            <a:ext cx="710031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000" b="1" dirty="0"/>
              <a:t>PRESUPUESTO PARTICIPATIVO 2020</a:t>
            </a:r>
            <a:endParaRPr lang="es-PE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600" b="1" dirty="0" smtClean="0"/>
              <a:t>DEFINICIÓN</a:t>
            </a:r>
            <a:r>
              <a:rPr lang="es-PE" dirty="0" smtClean="0"/>
              <a:t>:</a:t>
            </a:r>
          </a:p>
          <a:p>
            <a:endParaRPr lang="es-PE" dirty="0" smtClean="0"/>
          </a:p>
          <a:p>
            <a:pPr algn="just"/>
            <a:r>
              <a:rPr lang="es-PE" sz="2200" dirty="0" smtClean="0"/>
              <a:t>Cuando </a:t>
            </a:r>
            <a:r>
              <a:rPr lang="es-PE" sz="2200" dirty="0"/>
              <a:t>nos referimos al presupuesto participativo, hablamos de un instrumento </a:t>
            </a:r>
            <a:r>
              <a:rPr lang="es-PE" sz="2200" dirty="0" smtClean="0"/>
              <a:t>de política </a:t>
            </a:r>
            <a:r>
              <a:rPr lang="es-PE" sz="2200" dirty="0"/>
              <a:t>y a la vez de gestión, a través del cual las autoridades </a:t>
            </a:r>
            <a:r>
              <a:rPr lang="es-PE" sz="2200" dirty="0" smtClean="0"/>
              <a:t>locales</a:t>
            </a:r>
            <a:r>
              <a:rPr lang="es-PE" sz="2200" dirty="0"/>
              <a:t>, </a:t>
            </a:r>
            <a:r>
              <a:rPr lang="es-PE" sz="2200" dirty="0" smtClean="0"/>
              <a:t>así como </a:t>
            </a:r>
            <a:r>
              <a:rPr lang="es-PE" sz="2200" dirty="0"/>
              <a:t>las organizaciones de la población, </a:t>
            </a:r>
            <a:r>
              <a:rPr lang="es-PE" sz="2200" dirty="0" smtClean="0"/>
              <a:t>debidamente representadas</a:t>
            </a:r>
            <a:r>
              <a:rPr lang="es-PE" sz="2200" dirty="0"/>
              <a:t>, definen </a:t>
            </a:r>
            <a:r>
              <a:rPr lang="es-PE" sz="2200" dirty="0" smtClean="0"/>
              <a:t>en conjunto </a:t>
            </a:r>
            <a:r>
              <a:rPr lang="es-PE" sz="2200" dirty="0"/>
              <a:t>qué se quiere lograr, cómo y en qué se van a orientar los recursos, teniendo </a:t>
            </a:r>
            <a:r>
              <a:rPr lang="es-PE" sz="2200" dirty="0" smtClean="0"/>
              <a:t>en cuenta </a:t>
            </a:r>
            <a:r>
              <a:rPr lang="es-PE" sz="2200" dirty="0"/>
              <a:t>la visión de futuro y los objetivos </a:t>
            </a:r>
            <a:r>
              <a:rPr lang="es-PE" sz="2200" dirty="0" smtClean="0"/>
              <a:t>del Plan </a:t>
            </a:r>
            <a:r>
              <a:rPr lang="es-PE" sz="2200" dirty="0"/>
              <a:t>de Desarrollo Concertado del </a:t>
            </a:r>
            <a:r>
              <a:rPr lang="es-PE" sz="2200" dirty="0" smtClean="0"/>
              <a:t>distrito.</a:t>
            </a: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216853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000" b="1" dirty="0"/>
              <a:t>PRESUPUESTO PARTICIPATIVO 2020</a:t>
            </a:r>
            <a:endParaRPr lang="es-PE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PE" dirty="0"/>
              <a:t>Desde el año 2003 en que se promulgó la Ley Marco del </a:t>
            </a:r>
            <a:r>
              <a:rPr lang="es-PE" dirty="0" smtClean="0"/>
              <a:t>Presupuesto Participativo </a:t>
            </a:r>
            <a:r>
              <a:rPr lang="es-PE" dirty="0"/>
              <a:t>No. </a:t>
            </a:r>
            <a:r>
              <a:rPr lang="es-PE" dirty="0" smtClean="0"/>
              <a:t>28056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De otro lado, en la gestión pública, han surgido nuevos enfoques para elaborar </a:t>
            </a:r>
            <a:r>
              <a:rPr lang="es-PE" dirty="0" smtClean="0"/>
              <a:t>el presupuesto </a:t>
            </a:r>
            <a:r>
              <a:rPr lang="es-PE" dirty="0"/>
              <a:t>público como el presupuesto por </a:t>
            </a:r>
            <a:r>
              <a:rPr lang="es-PE" dirty="0" smtClean="0"/>
              <a:t>resultados</a:t>
            </a:r>
            <a:r>
              <a:rPr lang="es-PE" dirty="0"/>
              <a:t> </a:t>
            </a:r>
            <a:r>
              <a:rPr lang="es-PE" b="1" dirty="0"/>
              <a:t>(</a:t>
            </a:r>
            <a:r>
              <a:rPr lang="es-PE" b="1" dirty="0" err="1" smtClean="0"/>
              <a:t>PpR</a:t>
            </a:r>
            <a:r>
              <a:rPr lang="es-PE" b="1" dirty="0" smtClean="0"/>
              <a:t>).</a:t>
            </a:r>
            <a:endParaRPr lang="es-PE" dirty="0" smtClean="0"/>
          </a:p>
          <a:p>
            <a:pPr algn="just"/>
            <a:endParaRPr lang="es-PE" dirty="0" smtClean="0"/>
          </a:p>
          <a:p>
            <a:pPr algn="just"/>
            <a:r>
              <a:rPr lang="es-PE" dirty="0"/>
              <a:t>El Presupuesto Participativo basado en Resultados comprende la incorporación </a:t>
            </a:r>
            <a:r>
              <a:rPr lang="es-PE" dirty="0" smtClean="0"/>
              <a:t>al proceso </a:t>
            </a:r>
            <a:r>
              <a:rPr lang="es-PE" dirty="0"/>
              <a:t>del Presupuesto Participativo de </a:t>
            </a:r>
            <a:r>
              <a:rPr lang="es-PE" dirty="0" smtClean="0"/>
              <a:t>la </a:t>
            </a:r>
            <a:r>
              <a:rPr lang="es-PE" dirty="0"/>
              <a:t>gestión por resultados en los que </a:t>
            </a:r>
            <a:r>
              <a:rPr lang="es-PE" dirty="0" smtClean="0"/>
              <a:t>el ciudadano </a:t>
            </a:r>
            <a:r>
              <a:rPr lang="es-PE" dirty="0"/>
              <a:t>y los resultados que estos</a:t>
            </a:r>
          </a:p>
          <a:p>
            <a:pPr algn="just"/>
            <a:r>
              <a:rPr lang="es-PE" dirty="0"/>
              <a:t>requieren y valoran se constituyen en el eje del accionar público. </a:t>
            </a:r>
            <a:endParaRPr lang="es-PE" dirty="0" smtClean="0"/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Para </a:t>
            </a:r>
            <a:r>
              <a:rPr lang="es-PE" dirty="0"/>
              <a:t>tal fin, </a:t>
            </a:r>
            <a:r>
              <a:rPr lang="es-PE" dirty="0" smtClean="0"/>
              <a:t>se estructuran </a:t>
            </a:r>
            <a:r>
              <a:rPr lang="es-PE" dirty="0"/>
              <a:t>los presupuestos en función a los productos, es decir bienes </a:t>
            </a:r>
            <a:r>
              <a:rPr lang="es-PE" dirty="0" smtClean="0"/>
              <a:t>y servicios </a:t>
            </a:r>
            <a:r>
              <a:rPr lang="es-PE" dirty="0"/>
              <a:t>que la población recibe de parte de las instituciones públicas, </a:t>
            </a:r>
            <a:r>
              <a:rPr lang="es-PE" dirty="0" smtClean="0"/>
              <a:t>para lograr </a:t>
            </a:r>
            <a:r>
              <a:rPr lang="es-PE" dirty="0"/>
              <a:t>los resultados</a:t>
            </a:r>
            <a:r>
              <a:rPr lang="es-PE" dirty="0" smtClean="0"/>
              <a:t>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3166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000" b="1" dirty="0"/>
              <a:t>PRESUPUESTO PARTICIPATIVO 2020</a:t>
            </a:r>
            <a:endParaRPr lang="es-PE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s-PE" sz="2500" dirty="0"/>
              <a:t> </a:t>
            </a:r>
            <a:r>
              <a:rPr lang="es-PE" sz="2500" b="1" dirty="0"/>
              <a:t>1. ¿Qué es el Presupuesto por Resultados (</a:t>
            </a:r>
            <a:r>
              <a:rPr lang="es-PE" sz="2500" b="1" dirty="0" err="1"/>
              <a:t>PpR</a:t>
            </a:r>
            <a:r>
              <a:rPr lang="es-PE" sz="2500" b="1" dirty="0"/>
              <a:t>)?</a:t>
            </a:r>
            <a:br>
              <a:rPr lang="es-PE" sz="2500" b="1" dirty="0"/>
            </a:br>
            <a:r>
              <a:rPr lang="es-PE" sz="2500" b="1" dirty="0"/>
              <a:t/>
            </a:r>
            <a:br>
              <a:rPr lang="es-PE" sz="2500" b="1" dirty="0"/>
            </a:br>
            <a:endParaRPr lang="es-PE" sz="2500" b="1" dirty="0"/>
          </a:p>
          <a:p>
            <a:pPr algn="just" fontAlgn="base"/>
            <a:r>
              <a:rPr lang="es-PE" sz="2500" dirty="0"/>
              <a:t>El </a:t>
            </a:r>
            <a:r>
              <a:rPr lang="es-PE" sz="2500" dirty="0" err="1"/>
              <a:t>PpR</a:t>
            </a:r>
            <a:r>
              <a:rPr lang="es-PE" sz="2500" dirty="0"/>
              <a:t> es una estrategia de gestión pública que permite vincular la asignación de recursos presupuestales a bienes y servicios (productos) y a resultados a favor de la población, con la característica de permitir que estos puedan ser medibles. El </a:t>
            </a:r>
            <a:r>
              <a:rPr lang="es-PE" sz="2500" dirty="0" err="1"/>
              <a:t>PpR</a:t>
            </a:r>
            <a:r>
              <a:rPr lang="es-PE" sz="2500" dirty="0"/>
              <a:t> permite</a:t>
            </a:r>
            <a:r>
              <a:rPr lang="es-PE" sz="2500" dirty="0" smtClean="0"/>
              <a:t>:</a:t>
            </a:r>
          </a:p>
          <a:p>
            <a:pPr algn="just" fontAlgn="base"/>
            <a:endParaRPr lang="es-PE" sz="2500" dirty="0" smtClean="0"/>
          </a:p>
          <a:p>
            <a:pPr marL="536575" indent="-182563" fontAlgn="base"/>
            <a:r>
              <a:rPr lang="es-PE" sz="2500" dirty="0" smtClean="0"/>
              <a:t>Definir </a:t>
            </a:r>
            <a:r>
              <a:rPr lang="es-PE" sz="2500" dirty="0"/>
              <a:t>resultados vinculados a cambios que permitan solucionar problemas que afectan a la población y generar el compromiso para alcanzarlos.</a:t>
            </a:r>
          </a:p>
          <a:p>
            <a:pPr marL="536575" indent="-182563" algn="just" fontAlgn="base"/>
            <a:r>
              <a:rPr lang="es-PE" sz="2500" dirty="0" smtClean="0"/>
              <a:t>Determinar </a:t>
            </a:r>
            <a:r>
              <a:rPr lang="es-PE" sz="2500" dirty="0"/>
              <a:t>responsables en el logro de los </a:t>
            </a:r>
            <a:r>
              <a:rPr lang="es-PE" sz="2500" dirty="0" smtClean="0"/>
              <a:t>resultados.</a:t>
            </a:r>
          </a:p>
          <a:p>
            <a:pPr marL="536575" indent="-182563" algn="just" fontAlgn="base"/>
            <a:r>
              <a:rPr lang="es-PE" sz="2500" dirty="0" smtClean="0"/>
              <a:t>Establecer </a:t>
            </a:r>
            <a:r>
              <a:rPr lang="es-PE" sz="2500" dirty="0"/>
              <a:t>mecanismos para generar información sobre los productos (bienes y servicios), los resultados y la gestión realizada para su logro.</a:t>
            </a:r>
          </a:p>
          <a:p>
            <a:pPr marL="536575" indent="-182563" algn="just" fontAlgn="base"/>
            <a:r>
              <a:rPr lang="es-PE" sz="2500" dirty="0"/>
              <a:t>Evaluar si se está logrando los resultados a favor de la población.</a:t>
            </a:r>
          </a:p>
          <a:p>
            <a:pPr marL="536575" indent="-182563" algn="just" fontAlgn="base"/>
            <a:r>
              <a:rPr lang="es-PE" sz="2500" dirty="0"/>
              <a:t>Usar la información para decidir en qué y cómo se va a gastar los recursos públicos, así como para la rendición de cuentas</a:t>
            </a:r>
            <a:r>
              <a:rPr lang="es-PE" sz="2500" dirty="0" smtClean="0"/>
              <a:t>.</a:t>
            </a:r>
          </a:p>
          <a:p>
            <a:pPr marL="536575" indent="-182563" algn="just" fontAlgn="base"/>
            <a:r>
              <a:rPr lang="es-PE" sz="2500" dirty="0" smtClean="0"/>
              <a:t>Contribuye </a:t>
            </a:r>
            <a:r>
              <a:rPr lang="es-PE" sz="2500" dirty="0"/>
              <a:t>con la mejora de la calidad del gasto público al permitir que las entidades del </a:t>
            </a:r>
            <a:r>
              <a:rPr lang="es-PE" sz="2500" dirty="0" smtClean="0"/>
              <a:t>Estado hagan </a:t>
            </a:r>
            <a:r>
              <a:rPr lang="es-PE" sz="2500" dirty="0"/>
              <a:t>un uso más eficiente y eficaz de los recursos públicos: </a:t>
            </a:r>
            <a:endParaRPr lang="es-PE" sz="2500" dirty="0" smtClean="0"/>
          </a:p>
          <a:p>
            <a:pPr marL="536575" indent="-182563" algn="just" fontAlgn="base"/>
            <a:r>
              <a:rPr lang="es-PE" sz="2500" dirty="0" smtClean="0"/>
              <a:t>se </a:t>
            </a:r>
            <a:r>
              <a:rPr lang="es-PE" sz="2500" dirty="0"/>
              <a:t>prioriza el gasto público en la provisión de productos (bienes y servicios) que, según la evidencia, contribuyen al logro de resultados vinculados al bienestar de la población.</a:t>
            </a:r>
          </a:p>
          <a:p>
            <a:pPr algn="just" fontAlgn="base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7829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000" b="1" dirty="0"/>
              <a:t>PRESUPUESTO PARTICIPATIVO 2020</a:t>
            </a:r>
            <a:endParaRPr lang="es-PE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PE" dirty="0" smtClean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dirty="0" smtClean="0"/>
              <a:t>Con fecha 26 de marzo de 2019, mediante Ordenanza 394-2019-MDI se aprobó el Reglamento Marco para el Proceso del Presupuesto Participativo 2020 de la Municipalidad.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382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000" b="1" dirty="0" smtClean="0"/>
              <a:t>PRESUPUESTO PARTICIPATIVO 2020</a:t>
            </a:r>
            <a:endParaRPr lang="es-PE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132856"/>
            <a:ext cx="5122912" cy="3999332"/>
          </a:xfrm>
        </p:spPr>
        <p:txBody>
          <a:bodyPr>
            <a:normAutofit/>
          </a:bodyPr>
          <a:lstStyle/>
          <a:p>
            <a:r>
              <a:rPr lang="es-PE" sz="1200" b="1" dirty="0"/>
              <a:t>2. Fase de </a:t>
            </a:r>
            <a:r>
              <a:rPr lang="es-PE" sz="1200" b="1" dirty="0" smtClean="0"/>
              <a:t>Concertación</a:t>
            </a:r>
          </a:p>
          <a:p>
            <a:endParaRPr lang="es-PE" sz="1200" b="1" dirty="0" smtClean="0"/>
          </a:p>
          <a:p>
            <a:r>
              <a:rPr lang="es-PE" sz="1200" b="1" dirty="0"/>
              <a:t>2.1 Desarrollo de Talleres de </a:t>
            </a:r>
            <a:r>
              <a:rPr lang="es-PE" sz="1200" b="1" dirty="0" smtClean="0"/>
              <a:t>Trabajo</a:t>
            </a:r>
          </a:p>
          <a:p>
            <a:endParaRPr lang="es-PE" sz="1200" b="1" dirty="0" smtClean="0"/>
          </a:p>
          <a:p>
            <a:r>
              <a:rPr lang="es-PE" sz="1200" b="1" dirty="0"/>
              <a:t>2.1.1 Taller de Identificación y Priorización de </a:t>
            </a:r>
            <a:r>
              <a:rPr lang="es-PE" sz="1200" b="1" dirty="0" smtClean="0"/>
              <a:t>Resultados</a:t>
            </a:r>
            <a:endParaRPr lang="es-PE" sz="1200" dirty="0" smtClean="0"/>
          </a:p>
          <a:p>
            <a:endParaRPr lang="es-PE" sz="1200" b="1" dirty="0"/>
          </a:p>
          <a:p>
            <a:r>
              <a:rPr lang="es-PE" sz="1200" b="1" dirty="0" smtClean="0"/>
              <a:t>Paso </a:t>
            </a:r>
            <a:r>
              <a:rPr lang="es-PE" sz="1200" b="1" dirty="0"/>
              <a:t>2: Identificación y Priorización de </a:t>
            </a:r>
            <a:r>
              <a:rPr lang="es-PE" sz="1200" b="1" dirty="0" smtClean="0"/>
              <a:t>Resultados</a:t>
            </a:r>
          </a:p>
          <a:p>
            <a:endParaRPr lang="es-PE" sz="1200" dirty="0"/>
          </a:p>
          <a:p>
            <a:pPr marL="177800" indent="0" algn="just">
              <a:buNone/>
            </a:pPr>
            <a:r>
              <a:rPr lang="es-PE" sz="1200" dirty="0"/>
              <a:t>Tiene como objetivo identificar los resultados, especificados </a:t>
            </a:r>
            <a:endParaRPr lang="es-PE" sz="1200" dirty="0" smtClean="0"/>
          </a:p>
          <a:p>
            <a:pPr marL="177800" indent="0" algn="just">
              <a:buNone/>
            </a:pPr>
            <a:r>
              <a:rPr lang="es-PE" sz="1200" dirty="0" smtClean="0"/>
              <a:t>en </a:t>
            </a:r>
            <a:r>
              <a:rPr lang="es-PE" sz="1200" dirty="0"/>
              <a:t>términos de mejoras </a:t>
            </a:r>
            <a:r>
              <a:rPr lang="es-PE" sz="1200" dirty="0" smtClean="0"/>
              <a:t>en el </a:t>
            </a:r>
            <a:r>
              <a:rPr lang="es-PE" sz="1200" dirty="0"/>
              <a:t>bienestar ciudadano, a fin de permitir, </a:t>
            </a:r>
            <a:endParaRPr lang="es-PE" sz="1200" dirty="0" smtClean="0"/>
          </a:p>
          <a:p>
            <a:pPr marL="177800" indent="0" algn="just">
              <a:buNone/>
            </a:pPr>
            <a:r>
              <a:rPr lang="es-PE" sz="1200" dirty="0" smtClean="0"/>
              <a:t>posteriormente</a:t>
            </a:r>
            <a:r>
              <a:rPr lang="es-PE" sz="1200" dirty="0"/>
              <a:t>, una adecuada asignación </a:t>
            </a:r>
            <a:r>
              <a:rPr lang="es-PE" sz="1200" dirty="0" smtClean="0"/>
              <a:t>de los </a:t>
            </a:r>
            <a:r>
              <a:rPr lang="es-PE" sz="1200" dirty="0"/>
              <a:t>recursos públicos </a:t>
            </a:r>
            <a:endParaRPr lang="es-PE" sz="1200" dirty="0" smtClean="0"/>
          </a:p>
          <a:p>
            <a:pPr marL="177800" indent="0" algn="just">
              <a:buNone/>
            </a:pPr>
            <a:r>
              <a:rPr lang="es-PE" sz="1200" dirty="0" smtClean="0"/>
              <a:t>para el </a:t>
            </a:r>
            <a:r>
              <a:rPr lang="es-PE" sz="1200" dirty="0"/>
              <a:t>logro de los mismos. El Equipo Técnico presenta a </a:t>
            </a:r>
            <a:r>
              <a:rPr lang="es-PE" sz="1200" dirty="0" smtClean="0"/>
              <a:t>los agentes</a:t>
            </a:r>
          </a:p>
          <a:p>
            <a:pPr marL="177800" indent="0" algn="just">
              <a:buNone/>
            </a:pPr>
            <a:r>
              <a:rPr lang="es-PE" sz="1200" dirty="0" smtClean="0"/>
              <a:t> </a:t>
            </a:r>
            <a:r>
              <a:rPr lang="es-PE" sz="1200" dirty="0"/>
              <a:t>participantes </a:t>
            </a:r>
            <a:r>
              <a:rPr lang="es-PE" sz="1200" dirty="0" smtClean="0"/>
              <a:t> el </a:t>
            </a:r>
            <a:r>
              <a:rPr lang="es-PE" sz="1200" dirty="0"/>
              <a:t>diagnóstico del ámbito territorial para conocimiento </a:t>
            </a:r>
            <a:r>
              <a:rPr lang="es-PE" sz="1200" dirty="0" smtClean="0"/>
              <a:t>e</a:t>
            </a:r>
          </a:p>
          <a:p>
            <a:pPr marL="177800" indent="0" algn="just">
              <a:buNone/>
            </a:pPr>
            <a:r>
              <a:rPr lang="es-PE" sz="1200" dirty="0" smtClean="0"/>
              <a:t> información </a:t>
            </a:r>
            <a:r>
              <a:rPr lang="es-PE" sz="1200" dirty="0"/>
              <a:t>con el </a:t>
            </a:r>
            <a:r>
              <a:rPr lang="es-PE" sz="1200" dirty="0" smtClean="0"/>
              <a:t>objeto </a:t>
            </a:r>
            <a:r>
              <a:rPr lang="es-PE" sz="1200" dirty="0"/>
              <a:t>de ser utilizado en </a:t>
            </a:r>
            <a:r>
              <a:rPr lang="es-PE" sz="1200" b="1" u="sng" dirty="0"/>
              <a:t>la identificación y </a:t>
            </a:r>
            <a:endParaRPr lang="es-PE" sz="1200" b="1" u="sng" dirty="0" smtClean="0"/>
          </a:p>
          <a:p>
            <a:pPr marL="177800" indent="0" algn="just">
              <a:buNone/>
            </a:pPr>
            <a:r>
              <a:rPr lang="es-PE" sz="1200" b="1" u="sng" dirty="0" smtClean="0"/>
              <a:t>priorización  de resultados</a:t>
            </a:r>
            <a:r>
              <a:rPr lang="es-PE" sz="1200" b="1" u="sng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48" y="1916832"/>
            <a:ext cx="3508994" cy="472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3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/>
              <a:t>PRESUPUESTO PARTICIPATIVO 2020</a:t>
            </a:r>
            <a:endParaRPr lang="es-PE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090278"/>
              </p:ext>
            </p:extLst>
          </p:nvPr>
        </p:nvGraphicFramePr>
        <p:xfrm>
          <a:off x="395536" y="2492896"/>
          <a:ext cx="8229600" cy="2180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45783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PE" sz="1000" b="1" u="none" strike="noStrike" dirty="0">
                          <a:effectLst/>
                        </a:rPr>
                        <a:t>CUADRO COMPARATIVO  </a:t>
                      </a:r>
                      <a:br>
                        <a:rPr lang="es-PE" sz="1000" b="1" u="none" strike="noStrike" dirty="0">
                          <a:effectLst/>
                        </a:rPr>
                      </a:br>
                      <a:r>
                        <a:rPr lang="es-PE" sz="1000" b="1" u="none" strike="noStrike" dirty="0">
                          <a:effectLst/>
                        </a:rPr>
                        <a:t>2015 - 2019</a:t>
                      </a:r>
                      <a:br>
                        <a:rPr lang="es-PE" sz="1000" b="1" u="none" strike="noStrike" dirty="0">
                          <a:effectLst/>
                        </a:rPr>
                      </a:br>
                      <a:r>
                        <a:rPr lang="es-PE" sz="1000" b="1" u="none" strike="noStrike" dirty="0">
                          <a:effectLst/>
                        </a:rPr>
                        <a:t>AGENTES PARTICIPANTES E INICIATIVAS DE PROYECTOS PRIORIZADAS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64071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</a:tr>
              <a:tr h="32032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2015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2016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2017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2018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2019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218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Agentes Participantes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Iniciativas Priorizadas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Agentes Participantes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Iniciativas Priorizadas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Agentes Participantes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Iniciativas Priorizadas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Agentes Participantes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Iniciativas Priorizadas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Agentes Participantes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Iniciativas Priorizadas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274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4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444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4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373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3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305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6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59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u="none" strike="noStrike">
                          <a:effectLst/>
                        </a:rPr>
                        <a:t>6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164071"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b"/>
                </a:tc>
              </a:tr>
              <a:tr h="1453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S/. 4 150 395.47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S/. 4 003 630.46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S/. 3 607 462.35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S/. 4 786 864.38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900" b="1" u="none" strike="noStrike" dirty="0">
                          <a:effectLst/>
                        </a:rPr>
                        <a:t>S/. 4 300 242.00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/>
              <a:t>PRESUPUESTO PARTICIPATIVO 2020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66135"/>
              </p:ext>
            </p:extLst>
          </p:nvPr>
        </p:nvGraphicFramePr>
        <p:xfrm>
          <a:off x="395536" y="1772816"/>
          <a:ext cx="8496945" cy="3937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197"/>
                <a:gridCol w="446214"/>
                <a:gridCol w="2530904"/>
                <a:gridCol w="689387"/>
                <a:gridCol w="1029361"/>
                <a:gridCol w="1029361"/>
                <a:gridCol w="729524"/>
                <a:gridCol w="613839"/>
                <a:gridCol w="1126158"/>
              </a:tblGrid>
              <a:tr h="40826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effectLst/>
                        </a:rPr>
                        <a:t>INFORME SITUACIONAL </a:t>
                      </a:r>
                      <a:r>
                        <a:rPr lang="es-PE" sz="1200" b="1" u="none" strike="noStrike" dirty="0" smtClean="0">
                          <a:effectLst/>
                        </a:rPr>
                        <a:t>EJECUCION</a:t>
                      </a:r>
                      <a:r>
                        <a:rPr lang="es-PE" sz="1200" b="1" u="none" strike="noStrike" baseline="0" dirty="0" smtClean="0">
                          <a:effectLst/>
                        </a:rPr>
                        <a:t> DE PROYECTOS</a:t>
                      </a:r>
                      <a:endParaRPr lang="es-PE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effectLst/>
                        </a:rPr>
                        <a:t>2019</a:t>
                      </a:r>
                      <a:endParaRPr lang="es-PE" sz="1200" b="1" i="0" u="none" strike="noStrike" dirty="0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127701"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 </a:t>
                      </a:r>
                      <a:endParaRPr lang="es-PE" sz="600" b="0" i="0" u="none" strike="noStrike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 </a:t>
                      </a:r>
                      <a:endParaRPr lang="es-PE" sz="600" b="0" i="0" u="none" strike="noStrike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1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1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 dirty="0">
                          <a:effectLst/>
                        </a:rPr>
                        <a:t> </a:t>
                      </a:r>
                      <a:endParaRPr lang="es-PE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 dirty="0">
                          <a:effectLst/>
                        </a:rPr>
                        <a:t> </a:t>
                      </a:r>
                      <a:endParaRPr lang="es-PE" sz="6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 dirty="0">
                          <a:effectLst/>
                        </a:rPr>
                        <a:t> </a:t>
                      </a:r>
                      <a:endParaRPr lang="es-PE" sz="6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 dirty="0">
                          <a:effectLst/>
                        </a:rPr>
                        <a:t> </a:t>
                      </a:r>
                      <a:endParaRPr lang="es-PE" sz="6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b"/>
                </a:tc>
              </a:tr>
              <a:tr h="37761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Ítem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Código Unico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Nombre del PIP</a:t>
                      </a:r>
                      <a:endParaRPr lang="es-PE" sz="800" b="1" i="0" u="none" strike="noStrike" dirty="0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N° Beneficiarios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Eje Zonal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Monto Programado PMI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Monto Ejecutado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Registro de Cierre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OBSERVACIONES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182626"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u="none" strike="noStrike">
                          <a:effectLst/>
                        </a:rPr>
                        <a:t> </a:t>
                      </a:r>
                      <a:endParaRPr lang="es-PE" sz="1200" b="1" i="0" u="none" strike="noStrike">
                        <a:effectLst/>
                        <a:latin typeface="Bookman Old Style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700" u="none" strike="noStrike">
                          <a:effectLst/>
                        </a:rPr>
                        <a:t> 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b"/>
                </a:tc>
              </a:tr>
              <a:tr h="47977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01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2206609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CREACION DEL CENTRO DE INTEGRACION CULTURAL EN EL EJE ZONAL INDEPENDENCIA, DISTRITO DE INDEPENDENCIA - LIMA - LIMA  (3RA. ETAPA)</a:t>
                      </a: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 dirty="0">
                          <a:effectLst/>
                        </a:rPr>
                        <a:t>194,375</a:t>
                      </a:r>
                      <a:endParaRPr lang="es-PE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INDEPENDENCIA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2,060,694.00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 dirty="0">
                          <a:effectLst/>
                        </a:rPr>
                        <a:t>Obra ejecutada en una primera etapa, la 3ra. Considera S/ </a:t>
                      </a:r>
                      <a:r>
                        <a:rPr lang="es-PE" sz="800" u="none" strike="noStrike" dirty="0" smtClean="0">
                          <a:effectLst/>
                        </a:rPr>
                        <a:t>2'060,694*  </a:t>
                      </a:r>
                      <a:endParaRPr lang="es-PE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52865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02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2324487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 dirty="0">
                          <a:effectLst/>
                        </a:rPr>
                        <a:t>MEJORAMIENTO DEL SERVICIO DE TRANSITABILIDAD EN EL JR. MICAELA BASTIDAS DEL 1ER SECTOR DE INDEPENDENCIA - EJE ZONAL INDEPENDENCIA, DISTRITO DE INDEPENDENCIA - LIMA - LIMA (2DA. ETAPA)</a:t>
                      </a: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479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INDEPENDENCIA</a:t>
                      </a:r>
                      <a:endParaRPr lang="es-PE" sz="800" b="0" i="0" u="none" strike="noStrike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sng" strike="noStrike">
                          <a:effectLst/>
                        </a:rPr>
                        <a:t> </a:t>
                      </a:r>
                      <a:endParaRPr lang="es-PE" sz="800" b="0" i="0" u="sng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Para la segunda etapa se programó 300,000 con la consistencia DGIP quedó en S/ 0.00 está x Regularizar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45313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03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2266753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 INSTALACION DEL SERVICIO DE PROTECCION EN LOS PASAJES: INDEPENDENCIA, LOS PINOS, LOS TULIPANES Y LOS JARDINES DEL AA.HH. 12 DE FEBRERO - 3RA ZONA DEL EJE ZONAL TAHUANTINSUYO, DISTRITO DE INDEPENDENCIA - LIMA - LIMA</a:t>
                      </a: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306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TAHUANTINSUYO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646,014.00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39820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04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2248074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INSTALACION DEL SERVICIO DE PROTECCION EN LOS PASAJES A, 1, E  Y  F DEL AA. HH. SANTA ROSA DE LIMA, EJE ZONAL EL ERMITAÑO, DISTRITO DE INDEPENDENCIA - LIMA - LIMA</a:t>
                      </a: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180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EL ERMITAÑO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557,418.00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39134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05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2294988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CREACION DEL SERVICIO DE PROTECCION EN EL PJE MANUEL SCORZA Y PJE MARIANO MELGAR DEL AA. HH. SAN CAMILO - EJE ZONAL LA UNIFICADA, DISTRITO DE INDEPENDENCIA - LIMA - LIMA</a:t>
                      </a: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372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LA UNIFICADA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495,230.00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  <a:tr h="35701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06</a:t>
                      </a:r>
                      <a:endParaRPr lang="es-PE" sz="800" b="1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u="none" strike="noStrike">
                          <a:effectLst/>
                        </a:rPr>
                        <a:t>2097898</a:t>
                      </a:r>
                      <a:endParaRPr lang="es-PE" sz="700" b="0" i="0" u="none" strike="noStrike">
                        <a:effectLst/>
                        <a:latin typeface="Arial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600" u="none" strike="noStrike">
                          <a:effectLst/>
                        </a:rPr>
                        <a:t>CONSTRUCCION DE MUROS DE CONTENCIÓN EN LOS PJES. ALFONSO UGARTE Y DANIEL ALCIDES CARRIÓN DEL AA.HH. 4 DE DICIEMBRE DEL EJE ZONAL TÚPAC AMARU, DISTRITO DE INDEPENDENCIA-LIMA-LIMA</a:t>
                      </a: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576.00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TUPAC AMARU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540,886.00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u="none" strike="noStrike">
                          <a:effectLst/>
                        </a:rPr>
                        <a:t> </a:t>
                      </a:r>
                      <a:endParaRPr lang="es-PE" sz="800" b="0" i="0" u="none" strike="noStrike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800" u="none" strike="noStrike" dirty="0">
                          <a:effectLst/>
                        </a:rPr>
                        <a:t>Por el techo presupuestal se llegó a programar solo una parte de S/ 1'102,543.9</a:t>
                      </a:r>
                      <a:endParaRPr lang="es-PE" sz="800" b="0" i="0" u="none" strike="noStrike" dirty="0">
                        <a:effectLst/>
                        <a:latin typeface="Arial Narrow"/>
                      </a:endParaRPr>
                    </a:p>
                  </a:txBody>
                  <a:tcPr marL="6866" marR="6866" marT="68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9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b="1" dirty="0" smtClean="0"/>
              <a:t>CEPLAN</a:t>
            </a:r>
            <a:endParaRPr lang="es-PE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1"/>
            <a:ext cx="7272808" cy="487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8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1286</TotalTime>
  <Words>727</Words>
  <Application>Microsoft Office PowerPoint</Application>
  <PresentationFormat>Presentación en pantalla (4:3)</PresentationFormat>
  <Paragraphs>169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Claridad</vt:lpstr>
      <vt:lpstr>   PRESUPUESTO PARTICIPATIVO 2020  MUNICIPALIDAD DISTRITAL DE INDEPENDENCIA</vt:lpstr>
      <vt:lpstr>PRESUPUESTO PARTICIPATIVO 2020</vt:lpstr>
      <vt:lpstr>PRESUPUESTO PARTICIPATIVO 2020</vt:lpstr>
      <vt:lpstr>PRESUPUESTO PARTICIPATIVO 2020</vt:lpstr>
      <vt:lpstr>PRESUPUESTO PARTICIPATIVO 2020</vt:lpstr>
      <vt:lpstr>PRESUPUESTO PARTICIPATIVO 2020</vt:lpstr>
      <vt:lpstr>PRESUPUESTO PARTICIPATIVO 2020</vt:lpstr>
      <vt:lpstr>PRESUPUESTO PARTICIPATIVO 2020</vt:lpstr>
      <vt:lpstr>CEPLAN</vt:lpstr>
      <vt:lpstr>PLANEAMIENTO ESTRATÉGICO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PARTICIPATIVO 2020 MUNICIPALIDAD DISTRITAL DE INDEPENDENCIA</dc:title>
  <dc:creator>EDUARDO BARRAZA CAYO</dc:creator>
  <cp:lastModifiedBy>EDUARDO BARRAZA CAYO</cp:lastModifiedBy>
  <cp:revision>52</cp:revision>
  <cp:lastPrinted>2019-04-22T23:09:26Z</cp:lastPrinted>
  <dcterms:created xsi:type="dcterms:W3CDTF">2019-01-24T15:56:22Z</dcterms:created>
  <dcterms:modified xsi:type="dcterms:W3CDTF">2019-04-22T23:43:34Z</dcterms:modified>
</cp:coreProperties>
</file>